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79" r:id="rId7"/>
    <p:sldId id="268" r:id="rId8"/>
    <p:sldId id="269" r:id="rId9"/>
    <p:sldId id="270" r:id="rId10"/>
    <p:sldId id="277" r:id="rId11"/>
    <p:sldId id="271" r:id="rId12"/>
    <p:sldId id="278" r:id="rId13"/>
    <p:sldId id="272" r:id="rId14"/>
    <p:sldId id="274" r:id="rId15"/>
    <p:sldId id="273" r:id="rId16"/>
    <p:sldId id="27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안지성" initials="안" lastIdx="1" clrIdx="0">
    <p:extLst>
      <p:ext uri="{19B8F6BF-5375-455C-9EA6-DF929625EA0E}">
        <p15:presenceInfo xmlns:p15="http://schemas.microsoft.com/office/powerpoint/2012/main" userId="안지성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5BCA4-19D5-4093-8219-C86283AAB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8574CC-8ACF-41F5-8919-940990D6D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14FA23-3267-436E-8D6F-E2D9487F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39B7-7AA2-4F06-B406-458A02873D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3DA6F9-C684-4FFF-AD3B-B7AE46DB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A2AD40-A490-40E4-928B-D39A398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ED64-0580-4051-8209-EBCEFC234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497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74098-6C3D-4AB0-8B5B-4BCB817E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5B3435-76BF-4DCB-88D1-45AC8EBE7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CDFB6A-EDDA-4F58-9BD3-74406D68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39B7-7AA2-4F06-B406-458A02873D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915F33-D8C4-4B8C-9D3D-A134C4348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6D2A2A-B7AD-41CA-9C71-20FEF7E6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ED64-0580-4051-8209-EBCEFC234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82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E35E9F-8D9B-4242-B200-CD8B34D956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99F854-C7C8-4FC1-95D7-C0EDC70BB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F26049-A8C2-4975-8539-8D9B592A1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39B7-7AA2-4F06-B406-458A02873D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02F955-E341-42C2-97B4-A4219BF6D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920988-CBEB-48B0-94CB-0DCDD33E5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ED64-0580-4051-8209-EBCEFC234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84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33669-E06D-4768-B090-F30D9A3D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7ADD6-DBEE-4EB0-8C4F-526DF9A37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0F9FA7-1365-450D-AFA7-FDC988BBE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39B7-7AA2-4F06-B406-458A02873D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E1869B-DC53-43D4-ACBE-ABAC87B5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3AEEC2-8713-46C0-9D3D-6C669DF3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ED64-0580-4051-8209-EBCEFC234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059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0B181-229C-411A-BF94-47B9A55A0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F02149-85EC-43BF-A37F-B3F85BB9D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1AD504-EB57-47A4-A0E7-9835DA401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39B7-7AA2-4F06-B406-458A02873D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7AC088-18F2-4A5C-B7B8-E82EA516F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A8034-11CF-4476-A380-91045B85A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ED64-0580-4051-8209-EBCEFC234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220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2D510-471D-4BB3-93A7-44FF8DFA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B36996-E5DE-4269-BF87-4430FC651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ABBCA7-1835-4B2B-B442-D05041D21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9DA1C0-3C15-4205-B701-8CC6DAE24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39B7-7AA2-4F06-B406-458A02873D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344FCF-386C-4742-9123-521B92FB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6E6E39-1C8E-4A77-9A4D-A2CAD93C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ED64-0580-4051-8209-EBCEFC234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21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FCBB3-9425-496B-8792-221FF4D9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B5DAF7-7AF1-4413-B560-1D3448C4C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835642-1365-4316-9466-6782FB2FA5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AE1E2B-6F35-4EAE-9629-447C275AC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F7AAB5-6CB1-492A-80A3-2CFECC5A89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E84DAF-6613-49F5-9639-7922E4D51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39B7-7AA2-4F06-B406-458A02873D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49A444-EC8A-46F7-9453-23BA5D49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40E548-458D-455D-9431-AE6F30CC1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ED64-0580-4051-8209-EBCEFC234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67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0BFC1-88D7-4B34-9888-CF5960213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E37D62-5558-4F3D-BD08-676E374E3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39B7-7AA2-4F06-B406-458A02873D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247FC5-0851-46EC-A4D9-7AE376B5E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272D1A-B09D-471B-BC24-F89CDCEA8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ED64-0580-4051-8209-EBCEFC234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256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453FB0-245A-4873-9718-253C84A7F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39B7-7AA2-4F06-B406-458A02873D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E21C51-F559-48FC-9860-25D53DD28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7B2225-9D9F-4A15-85C3-5A68C10A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ED64-0580-4051-8209-EBCEFC234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467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DD474-7FE2-4648-80D4-E866E9EF4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27D20E-AF9A-4079-9F27-2B09ED9DC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F8480B-89E3-46AF-9204-A6FCEC9D1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C3FC8-B349-4CDD-99D6-D0708759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39B7-7AA2-4F06-B406-458A02873D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A90D14-A8B3-4268-A655-B014FC39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3FB9EF-B67C-4C95-9CC5-B59C85858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ED64-0580-4051-8209-EBCEFC234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811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FCC6B9-14F6-475D-ACC3-E4CEC56E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E69CAE-F9FB-48CF-A207-7BCB2F8D6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94FED0-372C-4ACD-9730-20D3975FB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D6E8F9-90AB-4010-BD56-C7C4C92E0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39B7-7AA2-4F06-B406-458A02873D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4C919A-C947-4A14-B95D-60E60A3D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B7E2A3-CD1F-42BA-90A6-8BD7C2837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ED64-0580-4051-8209-EBCEFC234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39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16315A-1460-4EAE-B42A-C962593C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31E508-33DD-497C-82A7-916129F1C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706BD2-2F9D-451B-93CA-AD20EAE72A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039B7-7AA2-4F06-B406-458A02873D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F06C8-372C-445B-A7B5-81B7BC768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DEBAB-2DE9-4AA8-9756-3F5E2BA25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AED64-0580-4051-8209-EBCEFC2344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27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1E5D7C-5C3E-4E9F-8B23-79266DCE9465}"/>
              </a:ext>
            </a:extLst>
          </p:cNvPr>
          <p:cNvSpPr txBox="1"/>
          <p:nvPr/>
        </p:nvSpPr>
        <p:spPr>
          <a:xfrm>
            <a:off x="3700247" y="3167390"/>
            <a:ext cx="4791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ProjectRS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레벨 디자인 기획서</a:t>
            </a:r>
          </a:p>
        </p:txBody>
      </p:sp>
    </p:spTree>
    <p:extLst>
      <p:ext uri="{BB962C8B-B14F-4D97-AF65-F5344CB8AC3E}">
        <p14:creationId xmlns:p14="http://schemas.microsoft.com/office/powerpoint/2010/main" val="3520672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게임인사이트 모바일 사이트, '배틀로얄의 현장' 헌터스아레나의 맵은 어떻게 활용하면 좋을까?">
            <a:extLst>
              <a:ext uri="{FF2B5EF4-FFF2-40B4-BE49-F238E27FC236}">
                <a16:creationId xmlns:a16="http://schemas.microsoft.com/office/drawing/2014/main" id="{4EB9067F-C19C-4D68-A02F-1F4DACD54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19" r="20408"/>
          <a:stretch/>
        </p:blipFill>
        <p:spPr bwMode="auto">
          <a:xfrm>
            <a:off x="2827185" y="1204775"/>
            <a:ext cx="4236614" cy="271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32932CD-6D52-40B6-8C90-2827A53C31A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38650" y="3028887"/>
            <a:ext cx="1432181" cy="63235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14" descr="This is a Fascinating Life! :: '여행&amp;놀이터' 카테고리의 글 목록 (6 Page)">
            <a:extLst>
              <a:ext uri="{FF2B5EF4-FFF2-40B4-BE49-F238E27FC236}">
                <a16:creationId xmlns:a16="http://schemas.microsoft.com/office/drawing/2014/main" id="{80358C5D-700E-4230-89F8-EA46C9A28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99" r="22250"/>
          <a:stretch/>
        </p:blipFill>
        <p:spPr bwMode="auto">
          <a:xfrm>
            <a:off x="7670831" y="2694519"/>
            <a:ext cx="4184369" cy="19334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현무암(Basalt)화석월드">
            <a:extLst>
              <a:ext uri="{FF2B5EF4-FFF2-40B4-BE49-F238E27FC236}">
                <a16:creationId xmlns:a16="http://schemas.microsoft.com/office/drawing/2014/main" id="{F04D9AFB-3D8A-4519-B761-BEEF75CB0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70" y="4459447"/>
            <a:ext cx="2861428" cy="19057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4CB7324-4C25-4CED-A057-BE9ACA01BF2B}"/>
              </a:ext>
            </a:extLst>
          </p:cNvPr>
          <p:cNvCxnSpPr>
            <a:cxnSpLocks/>
            <a:endCxn id="6146" idx="0"/>
          </p:cNvCxnSpPr>
          <p:nvPr/>
        </p:nvCxnSpPr>
        <p:spPr>
          <a:xfrm flipH="1">
            <a:off x="2428984" y="2979820"/>
            <a:ext cx="1420041" cy="14796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0B25BDA0-8CDC-457A-A958-CF160834F8B2}"/>
              </a:ext>
            </a:extLst>
          </p:cNvPr>
          <p:cNvSpPr/>
          <p:nvPr/>
        </p:nvSpPr>
        <p:spPr>
          <a:xfrm>
            <a:off x="3823928" y="2809812"/>
            <a:ext cx="219075" cy="2190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E732C80-DD72-4113-81AA-ED1E6D929538}"/>
              </a:ext>
            </a:extLst>
          </p:cNvPr>
          <p:cNvSpPr/>
          <p:nvPr/>
        </p:nvSpPr>
        <p:spPr>
          <a:xfrm>
            <a:off x="6044672" y="2874746"/>
            <a:ext cx="219075" cy="2190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E1F3D3-6B9A-47B8-8933-E7A6FB25639B}"/>
              </a:ext>
            </a:extLst>
          </p:cNvPr>
          <p:cNvSpPr txBox="1"/>
          <p:nvPr/>
        </p:nvSpPr>
        <p:spPr>
          <a:xfrm>
            <a:off x="7670831" y="4646636"/>
            <a:ext cx="2880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전체적으로 어두운 느낌으로 타일을 칠한다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BA70F7-D3BA-4018-8C6B-93633B4EA5C2}"/>
              </a:ext>
            </a:extLst>
          </p:cNvPr>
          <p:cNvSpPr txBox="1"/>
          <p:nvPr/>
        </p:nvSpPr>
        <p:spPr>
          <a:xfrm>
            <a:off x="698358" y="32030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속성 지형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D6FC7B-3B48-4C4E-8241-6DEDB3C35F7F}"/>
              </a:ext>
            </a:extLst>
          </p:cNvPr>
          <p:cNvSpPr txBox="1"/>
          <p:nvPr/>
        </p:nvSpPr>
        <p:spPr>
          <a:xfrm>
            <a:off x="1315514" y="655012"/>
            <a:ext cx="16979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바우</a:t>
            </a:r>
            <a:r>
              <a:rPr lang="en-US" altLang="ko-KR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현무암</a:t>
            </a:r>
            <a:r>
              <a:rPr lang="en-US" altLang="ko-KR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지형</a:t>
            </a:r>
            <a:r>
              <a:rPr lang="en-US" altLang="ko-KR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레퍼런스</a:t>
            </a:r>
            <a:r>
              <a:rPr lang="en-US" altLang="ko-KR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0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2" name="Picture 4" descr="불꽃 로고, 화염, 불 원소 png | PNGEgg">
            <a:extLst>
              <a:ext uri="{FF2B5EF4-FFF2-40B4-BE49-F238E27FC236}">
                <a16:creationId xmlns:a16="http://schemas.microsoft.com/office/drawing/2014/main" id="{B029E279-0485-4F14-AA41-9D1001B40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73" t="12961" r="27340" b="24972"/>
          <a:stretch/>
        </p:blipFill>
        <p:spPr bwMode="auto">
          <a:xfrm>
            <a:off x="371917" y="320305"/>
            <a:ext cx="326441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433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메마른 통로 모코코 씨앗 위치 7개 (루펜 항구) : 네이버 블로그">
            <a:extLst>
              <a:ext uri="{FF2B5EF4-FFF2-40B4-BE49-F238E27FC236}">
                <a16:creationId xmlns:a16="http://schemas.microsoft.com/office/drawing/2014/main" id="{45A4CDF6-DEB9-4F00-890E-22E64A314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58" y="1178836"/>
            <a:ext cx="4252329" cy="309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6CD2D6-BAF5-411A-9262-9FD7DA21694D}"/>
              </a:ext>
            </a:extLst>
          </p:cNvPr>
          <p:cNvSpPr txBox="1"/>
          <p:nvPr/>
        </p:nvSpPr>
        <p:spPr>
          <a:xfrm>
            <a:off x="5675505" y="1721761"/>
            <a:ext cx="5253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메마른 땅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햇빛을 많이 받아 물이 메말라서 땅과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나무가 시들어 가는 땅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불 속성을 가지고 있는 몬스터가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스폰됨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바위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메마른 나무와 같은 오브젝트가 배치 되어 있음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44B7116-797C-4795-99F8-C635E8E06813}"/>
              </a:ext>
            </a:extLst>
          </p:cNvPr>
          <p:cNvSpPr/>
          <p:nvPr/>
        </p:nvSpPr>
        <p:spPr>
          <a:xfrm>
            <a:off x="840768" y="1276085"/>
            <a:ext cx="272262" cy="27226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D4568-FB50-4DAD-B7D3-9DBDAEB823ED}"/>
              </a:ext>
            </a:extLst>
          </p:cNvPr>
          <p:cNvSpPr txBox="1"/>
          <p:nvPr/>
        </p:nvSpPr>
        <p:spPr>
          <a:xfrm>
            <a:off x="698358" y="32030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속성 지형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0CD239-5F6B-4F5E-8650-F259F5F9ED8E}"/>
              </a:ext>
            </a:extLst>
          </p:cNvPr>
          <p:cNvSpPr txBox="1"/>
          <p:nvPr/>
        </p:nvSpPr>
        <p:spPr>
          <a:xfrm>
            <a:off x="1612069" y="655012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메마른 지대</a:t>
            </a:r>
            <a:endParaRPr lang="ko-KR" altLang="en-US" sz="10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B0DCEA-E586-4D30-8D94-9734956AFFE2}"/>
              </a:ext>
            </a:extLst>
          </p:cNvPr>
          <p:cNvSpPr/>
          <p:nvPr/>
        </p:nvSpPr>
        <p:spPr>
          <a:xfrm>
            <a:off x="5403243" y="1721761"/>
            <a:ext cx="272262" cy="27226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4" name="Picture 4" descr="불꽃 로고, 화염, 불 원소 png | PNGEgg">
            <a:extLst>
              <a:ext uri="{FF2B5EF4-FFF2-40B4-BE49-F238E27FC236}">
                <a16:creationId xmlns:a16="http://schemas.microsoft.com/office/drawing/2014/main" id="{311E105A-3D04-4D56-9F9E-955C4F3BA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73" t="12961" r="27340" b="24972"/>
          <a:stretch/>
        </p:blipFill>
        <p:spPr bwMode="auto">
          <a:xfrm>
            <a:off x="371917" y="320305"/>
            <a:ext cx="326441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468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메마른 통로 모코코 씨앗 위치 7개 (루펜 항구) : 네이버 블로그">
            <a:extLst>
              <a:ext uri="{FF2B5EF4-FFF2-40B4-BE49-F238E27FC236}">
                <a16:creationId xmlns:a16="http://schemas.microsoft.com/office/drawing/2014/main" id="{45A4CDF6-DEB9-4F00-890E-22E64A314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936" y="1286423"/>
            <a:ext cx="4252329" cy="309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32932CD-6D52-40B6-8C90-2827A53C31A5}"/>
              </a:ext>
            </a:extLst>
          </p:cNvPr>
          <p:cNvCxnSpPr>
            <a:cxnSpLocks/>
            <a:endCxn id="5124" idx="1"/>
          </p:cNvCxnSpPr>
          <p:nvPr/>
        </p:nvCxnSpPr>
        <p:spPr>
          <a:xfrm flipV="1">
            <a:off x="6304338" y="2335291"/>
            <a:ext cx="2482476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124" name="Picture 4" descr="마른 나무 로열티 무료 사진, 그림, 이미지 그리고 스톡포토그래피. Image 24968860.">
            <a:extLst>
              <a:ext uri="{FF2B5EF4-FFF2-40B4-BE49-F238E27FC236}">
                <a16:creationId xmlns:a16="http://schemas.microsoft.com/office/drawing/2014/main" id="{A72C9503-2225-49D9-8634-B3634E7C5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814" y="1540280"/>
            <a:ext cx="2386873" cy="15900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메마른땅 사진, 이미지, 일러스트, 캘리그라피 - 크라우드픽">
            <a:extLst>
              <a:ext uri="{FF2B5EF4-FFF2-40B4-BE49-F238E27FC236}">
                <a16:creationId xmlns:a16="http://schemas.microsoft.com/office/drawing/2014/main" id="{5BDCF679-EF9A-48B6-95C6-A2D97C23A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1" y="1782841"/>
            <a:ext cx="2678888" cy="17859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C3D8EAB-EB72-4FCD-8E89-18FA2C127B6C}"/>
              </a:ext>
            </a:extLst>
          </p:cNvPr>
          <p:cNvCxnSpPr>
            <a:cxnSpLocks/>
            <a:endCxn id="5126" idx="3"/>
          </p:cNvCxnSpPr>
          <p:nvPr/>
        </p:nvCxnSpPr>
        <p:spPr>
          <a:xfrm flipH="1">
            <a:off x="2788969" y="2213133"/>
            <a:ext cx="1050786" cy="46267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B284CB-ED33-4149-8628-A0CAE239DA2E}"/>
              </a:ext>
            </a:extLst>
          </p:cNvPr>
          <p:cNvSpPr txBox="1"/>
          <p:nvPr/>
        </p:nvSpPr>
        <p:spPr>
          <a:xfrm>
            <a:off x="1865900" y="3553581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바닥 타일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6B5BF-663E-48EB-B6F7-F87996F56FC6}"/>
              </a:ext>
            </a:extLst>
          </p:cNvPr>
          <p:cNvSpPr txBox="1"/>
          <p:nvPr/>
        </p:nvSpPr>
        <p:spPr>
          <a:xfrm>
            <a:off x="8786814" y="3130302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메마른 나무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F84F32-4F44-4EE8-8F95-648760CC6B31}"/>
              </a:ext>
            </a:extLst>
          </p:cNvPr>
          <p:cNvSpPr/>
          <p:nvPr/>
        </p:nvSpPr>
        <p:spPr>
          <a:xfrm>
            <a:off x="3807554" y="2065495"/>
            <a:ext cx="219075" cy="2190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BFDA8F-F9B2-43FB-96F1-A5EA80ADA2D4}"/>
              </a:ext>
            </a:extLst>
          </p:cNvPr>
          <p:cNvSpPr/>
          <p:nvPr/>
        </p:nvSpPr>
        <p:spPr>
          <a:xfrm>
            <a:off x="6096000" y="2219549"/>
            <a:ext cx="219075" cy="2190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632934-131C-48B3-B77C-A083E02BF96D}"/>
              </a:ext>
            </a:extLst>
          </p:cNvPr>
          <p:cNvSpPr txBox="1"/>
          <p:nvPr/>
        </p:nvSpPr>
        <p:spPr>
          <a:xfrm>
            <a:off x="3578856" y="4407701"/>
            <a:ext cx="54521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지형들 중에 햇빛을 가장 많이 받는다는 느낌을 주면 괜찮을 것 같음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.(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예 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그림자 세기</a:t>
            </a:r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4BFA4E-6691-4D1E-ABC6-1DFD820E70DF}"/>
              </a:ext>
            </a:extLst>
          </p:cNvPr>
          <p:cNvSpPr txBox="1"/>
          <p:nvPr/>
        </p:nvSpPr>
        <p:spPr>
          <a:xfrm>
            <a:off x="698358" y="32030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속성 지형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C9479D-26D6-493B-84F1-4B02FB6F6BEE}"/>
              </a:ext>
            </a:extLst>
          </p:cNvPr>
          <p:cNvSpPr txBox="1"/>
          <p:nvPr/>
        </p:nvSpPr>
        <p:spPr>
          <a:xfrm>
            <a:off x="1612069" y="655012"/>
            <a:ext cx="1401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메마른 지대</a:t>
            </a:r>
            <a:r>
              <a:rPr lang="en-US" altLang="ko-KR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레퍼런스</a:t>
            </a:r>
            <a:r>
              <a:rPr lang="en-US" altLang="ko-KR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0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28" name="Picture 4" descr="불꽃 로고, 화염, 불 원소 png | PNGEgg">
            <a:extLst>
              <a:ext uri="{FF2B5EF4-FFF2-40B4-BE49-F238E27FC236}">
                <a16:creationId xmlns:a16="http://schemas.microsoft.com/office/drawing/2014/main" id="{E79EF615-18CE-41FC-BC8F-FB5681D2E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73" t="12961" r="27340" b="24972"/>
          <a:stretch/>
        </p:blipFill>
        <p:spPr bwMode="auto">
          <a:xfrm>
            <a:off x="371917" y="320305"/>
            <a:ext cx="326441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993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네추럴트릭스터]늪지대 + 스노우힐">
            <a:extLst>
              <a:ext uri="{FF2B5EF4-FFF2-40B4-BE49-F238E27FC236}">
                <a16:creationId xmlns:a16="http://schemas.microsoft.com/office/drawing/2014/main" id="{58C95552-D3F0-454D-88E2-15F2CC0D3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4" t="24445" r="6875" b="3194"/>
          <a:stretch/>
        </p:blipFill>
        <p:spPr bwMode="auto">
          <a:xfrm>
            <a:off x="698358" y="1197250"/>
            <a:ext cx="3911832" cy="358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6CD2D6-BAF5-411A-9262-9FD7DA21694D}"/>
              </a:ext>
            </a:extLst>
          </p:cNvPr>
          <p:cNvSpPr txBox="1"/>
          <p:nvPr/>
        </p:nvSpPr>
        <p:spPr>
          <a:xfrm>
            <a:off x="5433178" y="1765335"/>
            <a:ext cx="5025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늪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평야가 많은 나무로 뒤덮여 있다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바람 속성을 가지고 있는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몬스터가 </a:t>
            </a:r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스폰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됨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나무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늪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풀과 같은 오브젝트가 배치 되어 있음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2F1544B-14C3-49D7-9B0B-3E4EF886371C}"/>
              </a:ext>
            </a:extLst>
          </p:cNvPr>
          <p:cNvSpPr/>
          <p:nvPr/>
        </p:nvSpPr>
        <p:spPr>
          <a:xfrm>
            <a:off x="883290" y="1329966"/>
            <a:ext cx="272262" cy="27226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6A982D-05B4-4EF9-816E-0201906AE408}"/>
              </a:ext>
            </a:extLst>
          </p:cNvPr>
          <p:cNvSpPr txBox="1"/>
          <p:nvPr/>
        </p:nvSpPr>
        <p:spPr>
          <a:xfrm>
            <a:off x="698358" y="32030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땅 속성 지형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BFBFD-4146-4EDF-B8EC-E02605051838}"/>
              </a:ext>
            </a:extLst>
          </p:cNvPr>
          <p:cNvSpPr txBox="1"/>
          <p:nvPr/>
        </p:nvSpPr>
        <p:spPr>
          <a:xfrm>
            <a:off x="1889389" y="655012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늪지대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05616FA-3EF6-4D06-A94E-44A3F9224991}"/>
              </a:ext>
            </a:extLst>
          </p:cNvPr>
          <p:cNvSpPr/>
          <p:nvPr/>
        </p:nvSpPr>
        <p:spPr>
          <a:xfrm>
            <a:off x="5160916" y="1765335"/>
            <a:ext cx="272262" cy="27226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3" name="Picture 6" descr="상징 물 원소 화학 원소 불, 상징, 기타, 화학 원소 png | PNGEgg">
            <a:extLst>
              <a:ext uri="{FF2B5EF4-FFF2-40B4-BE49-F238E27FC236}">
                <a16:creationId xmlns:a16="http://schemas.microsoft.com/office/drawing/2014/main" id="{92E72B5F-01A4-49CF-9E48-18CF38D30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07" b="41336" l="47667" r="56778">
                        <a14:foregroundMark x1="53333" y1="33403" x2="53333" y2="33403"/>
                        <a14:foregroundMark x1="56778" y1="27557" x2="56778" y2="27557"/>
                        <a14:foregroundMark x1="52889" y1="41336" x2="52889" y2="41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57" t="16578" r="42144" b="56530"/>
          <a:stretch/>
        </p:blipFill>
        <p:spPr bwMode="auto">
          <a:xfrm>
            <a:off x="338858" y="320305"/>
            <a:ext cx="359500" cy="45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321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네추럴트릭스터]늪지대 + 스노우힐">
            <a:extLst>
              <a:ext uri="{FF2B5EF4-FFF2-40B4-BE49-F238E27FC236}">
                <a16:creationId xmlns:a16="http://schemas.microsoft.com/office/drawing/2014/main" id="{58C95552-D3F0-454D-88E2-15F2CC0D3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4" t="24445" r="6875" b="3194"/>
          <a:stretch/>
        </p:blipFill>
        <p:spPr bwMode="auto">
          <a:xfrm>
            <a:off x="1401103" y="1282194"/>
            <a:ext cx="3911832" cy="358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32932CD-6D52-40B6-8C90-2827A53C31A5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335442" y="2249870"/>
            <a:ext cx="2981096" cy="200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늪">
            <a:extLst>
              <a:ext uri="{FF2B5EF4-FFF2-40B4-BE49-F238E27FC236}">
                <a16:creationId xmlns:a16="http://schemas.microsoft.com/office/drawing/2014/main" id="{504BB726-E7DF-47E6-B037-58F2259A0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6"/>
          <a:stretch/>
        </p:blipFill>
        <p:spPr bwMode="auto">
          <a:xfrm>
            <a:off x="7316538" y="1422703"/>
            <a:ext cx="2481871" cy="165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부들">
            <a:extLst>
              <a:ext uri="{FF2B5EF4-FFF2-40B4-BE49-F238E27FC236}">
                <a16:creationId xmlns:a16="http://schemas.microsoft.com/office/drawing/2014/main" id="{6D2F0709-3B35-4C19-9788-08E3DA59E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052" y="4602335"/>
            <a:ext cx="2476500" cy="16468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C54CA68-F5D9-470D-AC4F-70FC7CB8209B}"/>
              </a:ext>
            </a:extLst>
          </p:cNvPr>
          <p:cNvCxnSpPr>
            <a:cxnSpLocks/>
            <a:endCxn id="10242" idx="1"/>
          </p:cNvCxnSpPr>
          <p:nvPr/>
        </p:nvCxnSpPr>
        <p:spPr>
          <a:xfrm>
            <a:off x="4969936" y="4140640"/>
            <a:ext cx="1356116" cy="12851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23CB14B9-71A5-4AD5-A2B9-5F120B7B4320}"/>
              </a:ext>
            </a:extLst>
          </p:cNvPr>
          <p:cNvSpPr/>
          <p:nvPr/>
        </p:nvSpPr>
        <p:spPr>
          <a:xfrm>
            <a:off x="4144942" y="2160364"/>
            <a:ext cx="219075" cy="2190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CC327A6-9AD7-4291-BC44-45870371CF95}"/>
              </a:ext>
            </a:extLst>
          </p:cNvPr>
          <p:cNvSpPr/>
          <p:nvPr/>
        </p:nvSpPr>
        <p:spPr>
          <a:xfrm>
            <a:off x="4779436" y="3959716"/>
            <a:ext cx="219075" cy="2190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B71401-731F-4E8D-8EBA-F1D5B0C0DC72}"/>
              </a:ext>
            </a:extLst>
          </p:cNvPr>
          <p:cNvSpPr txBox="1"/>
          <p:nvPr/>
        </p:nvSpPr>
        <p:spPr>
          <a:xfrm>
            <a:off x="7233078" y="3077036"/>
            <a:ext cx="3233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늪이지만 물이 아닌 진흙을 바닥 타일로 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0A5AF4-95AF-4D1A-A52C-F0C4EED28C01}"/>
              </a:ext>
            </a:extLst>
          </p:cNvPr>
          <p:cNvSpPr txBox="1"/>
          <p:nvPr/>
        </p:nvSpPr>
        <p:spPr>
          <a:xfrm>
            <a:off x="698358" y="32030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땅 속성 지형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4FBCF4-7B88-42EE-A8DF-5513567C36F1}"/>
              </a:ext>
            </a:extLst>
          </p:cNvPr>
          <p:cNvSpPr txBox="1"/>
          <p:nvPr/>
        </p:nvSpPr>
        <p:spPr>
          <a:xfrm>
            <a:off x="1889389" y="655012"/>
            <a:ext cx="11240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늪지대</a:t>
            </a:r>
            <a:r>
              <a:rPr lang="en-US" altLang="ko-KR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레퍼런스</a:t>
            </a:r>
            <a:r>
              <a:rPr lang="en-US" altLang="ko-KR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0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6957B8-94B7-4069-A3F5-781097C23FB4}"/>
              </a:ext>
            </a:extLst>
          </p:cNvPr>
          <p:cNvSpPr txBox="1"/>
          <p:nvPr/>
        </p:nvSpPr>
        <p:spPr>
          <a:xfrm>
            <a:off x="1349544" y="4871878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평야 보다 조금 어두운 색으로 타일 설정</a:t>
            </a:r>
          </a:p>
        </p:txBody>
      </p:sp>
      <p:pic>
        <p:nvPicPr>
          <p:cNvPr id="43" name="Picture 6" descr="상징 물 원소 화학 원소 불, 상징, 기타, 화학 원소 png | PNGEgg">
            <a:extLst>
              <a:ext uri="{FF2B5EF4-FFF2-40B4-BE49-F238E27FC236}">
                <a16:creationId xmlns:a16="http://schemas.microsoft.com/office/drawing/2014/main" id="{0960B898-A2C7-4D07-AF86-D50209874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207" b="41336" l="47667" r="56778">
                        <a14:foregroundMark x1="53333" y1="33403" x2="53333" y2="33403"/>
                        <a14:foregroundMark x1="56778" y1="27557" x2="56778" y2="27557"/>
                        <a14:foregroundMark x1="52889" y1="41336" x2="52889" y2="41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57" t="16578" r="42144" b="56530"/>
          <a:stretch/>
        </p:blipFill>
        <p:spPr bwMode="auto">
          <a:xfrm>
            <a:off x="338858" y="320305"/>
            <a:ext cx="359500" cy="45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82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귀엽고 귀여운 로그라이크 액션 어드벤쳐 '쥬시 렐름' 5월 3일 출시 | 웹진 인벤 - 인벤">
            <a:extLst>
              <a:ext uri="{FF2B5EF4-FFF2-40B4-BE49-F238E27FC236}">
                <a16:creationId xmlns:a16="http://schemas.microsoft.com/office/drawing/2014/main" id="{758EF19C-7153-4523-BE64-C152E5302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0" r="10295" b="6256"/>
          <a:stretch/>
        </p:blipFill>
        <p:spPr bwMode="auto">
          <a:xfrm>
            <a:off x="698358" y="1255884"/>
            <a:ext cx="4328449" cy="333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6CD2D6-BAF5-411A-9262-9FD7DA21694D}"/>
              </a:ext>
            </a:extLst>
          </p:cNvPr>
          <p:cNvSpPr txBox="1"/>
          <p:nvPr/>
        </p:nvSpPr>
        <p:spPr>
          <a:xfrm>
            <a:off x="5793671" y="1255884"/>
            <a:ext cx="4976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모래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흙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모래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흙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으로 되어 있는 평평한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지형으로 별 다른 오브젝트 없이 쭉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이어져 있다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땅 속성을 가지고 있는 몬스터가 </a:t>
            </a:r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스폰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됨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74B89A-2FF3-494B-BC5C-13BDA23C2C96}"/>
              </a:ext>
            </a:extLst>
          </p:cNvPr>
          <p:cNvSpPr/>
          <p:nvPr/>
        </p:nvSpPr>
        <p:spPr>
          <a:xfrm>
            <a:off x="873209" y="1333575"/>
            <a:ext cx="272262" cy="27226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1B1D4D-B1D8-4B08-B76C-533133113D29}"/>
              </a:ext>
            </a:extLst>
          </p:cNvPr>
          <p:cNvSpPr txBox="1"/>
          <p:nvPr/>
        </p:nvSpPr>
        <p:spPr>
          <a:xfrm>
            <a:off x="698358" y="32030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땅 속성 지형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0ED29C-20BF-4874-8AEC-73AE447067CB}"/>
              </a:ext>
            </a:extLst>
          </p:cNvPr>
          <p:cNvSpPr txBox="1"/>
          <p:nvPr/>
        </p:nvSpPr>
        <p:spPr>
          <a:xfrm>
            <a:off x="1559171" y="655012"/>
            <a:ext cx="880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모래</a:t>
            </a:r>
            <a:r>
              <a:rPr lang="en-US" altLang="ko-KR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흙</a:t>
            </a:r>
            <a:r>
              <a:rPr lang="en-US" altLang="ko-KR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지형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32BDF9A-2778-49A4-A3D4-E06AED5E6258}"/>
              </a:ext>
            </a:extLst>
          </p:cNvPr>
          <p:cNvSpPr/>
          <p:nvPr/>
        </p:nvSpPr>
        <p:spPr>
          <a:xfrm>
            <a:off x="5521409" y="1255884"/>
            <a:ext cx="272262" cy="27226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3" name="Picture 6" descr="상징 물 원소 화학 원소 불, 상징, 기타, 화학 원소 png | PNGEgg">
            <a:extLst>
              <a:ext uri="{FF2B5EF4-FFF2-40B4-BE49-F238E27FC236}">
                <a16:creationId xmlns:a16="http://schemas.microsoft.com/office/drawing/2014/main" id="{7ADC8CAA-CEE5-421A-BA01-3DE9C13FC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07" b="41336" l="47667" r="56778">
                        <a14:foregroundMark x1="53333" y1="33403" x2="53333" y2="33403"/>
                        <a14:foregroundMark x1="56778" y1="27557" x2="56778" y2="27557"/>
                        <a14:foregroundMark x1="52889" y1="41336" x2="52889" y2="41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57" t="16578" r="42144" b="56530"/>
          <a:stretch/>
        </p:blipFill>
        <p:spPr bwMode="auto">
          <a:xfrm>
            <a:off x="338858" y="320305"/>
            <a:ext cx="359500" cy="45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39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귀엽고 귀여운 로그라이크 액션 어드벤쳐 '쥬시 렐름' 5월 3일 출시 | 웹진 인벤 - 인벤">
            <a:extLst>
              <a:ext uri="{FF2B5EF4-FFF2-40B4-BE49-F238E27FC236}">
                <a16:creationId xmlns:a16="http://schemas.microsoft.com/office/drawing/2014/main" id="{758EF19C-7153-4523-BE64-C152E5302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0" r="10295" b="6256"/>
          <a:stretch/>
        </p:blipFill>
        <p:spPr bwMode="auto">
          <a:xfrm>
            <a:off x="698358" y="1178836"/>
            <a:ext cx="4328449" cy="333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32932CD-6D52-40B6-8C90-2827A53C31A5}"/>
              </a:ext>
            </a:extLst>
          </p:cNvPr>
          <p:cNvCxnSpPr>
            <a:cxnSpLocks/>
            <a:endCxn id="3076" idx="1"/>
          </p:cNvCxnSpPr>
          <p:nvPr/>
        </p:nvCxnSpPr>
        <p:spPr>
          <a:xfrm>
            <a:off x="4792643" y="2857717"/>
            <a:ext cx="1806746" cy="0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76" name="Picture 4" descr="사하라 사막">
            <a:extLst>
              <a:ext uri="{FF2B5EF4-FFF2-40B4-BE49-F238E27FC236}">
                <a16:creationId xmlns:a16="http://schemas.microsoft.com/office/drawing/2014/main" id="{D4883680-027C-480F-B40F-C12A7CB62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389" y="1819274"/>
            <a:ext cx="3060672" cy="20768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502171A-59D2-4B0E-97F5-8E2E3F7CF784}"/>
              </a:ext>
            </a:extLst>
          </p:cNvPr>
          <p:cNvSpPr/>
          <p:nvPr/>
        </p:nvSpPr>
        <p:spPr>
          <a:xfrm>
            <a:off x="4573568" y="2739280"/>
            <a:ext cx="219075" cy="2190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7C87B4-6B7F-4317-A53A-62AFFE8A69EA}"/>
              </a:ext>
            </a:extLst>
          </p:cNvPr>
          <p:cNvSpPr txBox="1"/>
          <p:nvPr/>
        </p:nvSpPr>
        <p:spPr>
          <a:xfrm>
            <a:off x="6495740" y="3896159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모래 느낌의 색상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901EDA-D253-40E3-AA42-E22290161FC6}"/>
              </a:ext>
            </a:extLst>
          </p:cNvPr>
          <p:cNvSpPr txBox="1"/>
          <p:nvPr/>
        </p:nvSpPr>
        <p:spPr>
          <a:xfrm>
            <a:off x="8355952" y="3896158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다른 오브젝트</a:t>
            </a:r>
            <a:r>
              <a:rPr lang="en-US" altLang="ko-KR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x</a:t>
            </a:r>
            <a:endParaRPr lang="ko-KR" altLang="en-US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D321ED-0B64-45EC-8E77-04462031D38D}"/>
              </a:ext>
            </a:extLst>
          </p:cNvPr>
          <p:cNvSpPr txBox="1"/>
          <p:nvPr/>
        </p:nvSpPr>
        <p:spPr>
          <a:xfrm>
            <a:off x="698358" y="32030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땅 속성 지형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5AF527-5648-47CC-9FD7-ED8C02E20F3B}"/>
              </a:ext>
            </a:extLst>
          </p:cNvPr>
          <p:cNvSpPr txBox="1"/>
          <p:nvPr/>
        </p:nvSpPr>
        <p:spPr>
          <a:xfrm>
            <a:off x="1568949" y="655012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모래</a:t>
            </a:r>
            <a:r>
              <a:rPr lang="en-US" altLang="ko-KR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흙</a:t>
            </a:r>
            <a:r>
              <a:rPr lang="en-US" altLang="ko-KR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지형</a:t>
            </a:r>
            <a:r>
              <a:rPr lang="en-US" altLang="ko-KR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레퍼런스</a:t>
            </a:r>
            <a:r>
              <a:rPr lang="en-US" altLang="ko-KR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0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3" name="Picture 6" descr="상징 물 원소 화학 원소 불, 상징, 기타, 화학 원소 png | PNGEgg">
            <a:extLst>
              <a:ext uri="{FF2B5EF4-FFF2-40B4-BE49-F238E27FC236}">
                <a16:creationId xmlns:a16="http://schemas.microsoft.com/office/drawing/2014/main" id="{C2DDB98A-178B-4372-AE80-3FACE007C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207" b="41336" l="47667" r="56778">
                        <a14:foregroundMark x1="53333" y1="33403" x2="53333" y2="33403"/>
                        <a14:foregroundMark x1="56778" y1="27557" x2="56778" y2="27557"/>
                        <a14:foregroundMark x1="52889" y1="41336" x2="52889" y2="41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57" t="16578" r="42144" b="56530"/>
          <a:stretch/>
        </p:blipFill>
        <p:spPr bwMode="auto">
          <a:xfrm>
            <a:off x="338858" y="320305"/>
            <a:ext cx="359500" cy="45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723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1E5D7C-5C3E-4E9F-8B23-79266DCE9465}"/>
              </a:ext>
            </a:extLst>
          </p:cNvPr>
          <p:cNvSpPr txBox="1"/>
          <p:nvPr/>
        </p:nvSpPr>
        <p:spPr>
          <a:xfrm>
            <a:off x="915843" y="427223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맵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F8B32E-5610-425F-9895-7F17AC7B1D52}"/>
              </a:ext>
            </a:extLst>
          </p:cNvPr>
          <p:cNvSpPr txBox="1"/>
          <p:nvPr/>
        </p:nvSpPr>
        <p:spPr>
          <a:xfrm>
            <a:off x="1437908" y="2502636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물 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강 바다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03DEB-968D-4F00-98BA-0616F870A7C6}"/>
              </a:ext>
            </a:extLst>
          </p:cNvPr>
          <p:cNvSpPr txBox="1"/>
          <p:nvPr/>
        </p:nvSpPr>
        <p:spPr>
          <a:xfrm>
            <a:off x="8727200" y="2133304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바람 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평야 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17F53-DEA9-439D-804B-0FF4E8CF3B33}"/>
              </a:ext>
            </a:extLst>
          </p:cNvPr>
          <p:cNvSpPr txBox="1"/>
          <p:nvPr/>
        </p:nvSpPr>
        <p:spPr>
          <a:xfrm>
            <a:off x="1100198" y="4544842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불 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바위 지형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매 마른 지형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5E218-74C6-4AC4-B8AC-07F23A1B2E0A}"/>
              </a:ext>
            </a:extLst>
          </p:cNvPr>
          <p:cNvSpPr txBox="1"/>
          <p:nvPr/>
        </p:nvSpPr>
        <p:spPr>
          <a:xfrm>
            <a:off x="8491386" y="4729508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땅 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늪 지형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모래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흙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지형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8D83D-F9B4-4907-B0C5-AB462F670156}"/>
              </a:ext>
            </a:extLst>
          </p:cNvPr>
          <p:cNvSpPr txBox="1"/>
          <p:nvPr/>
        </p:nvSpPr>
        <p:spPr>
          <a:xfrm>
            <a:off x="8393825" y="40041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전기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: (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미정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  <a:endParaRPr lang="ko-KR" altLang="en-US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D93C02-AB7B-405E-8B68-71B32DF98E7E}"/>
              </a:ext>
            </a:extLst>
          </p:cNvPr>
          <p:cNvSpPr txBox="1"/>
          <p:nvPr/>
        </p:nvSpPr>
        <p:spPr>
          <a:xfrm>
            <a:off x="6775158" y="6169167"/>
            <a:ext cx="15840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레퍼런스</a:t>
            </a:r>
            <a:r>
              <a:rPr lang="en-US" altLang="ko-KR" sz="1100" dirty="0"/>
              <a:t> : </a:t>
            </a:r>
            <a:r>
              <a:rPr lang="ko-KR" altLang="en-US" sz="1100" dirty="0" err="1"/>
              <a:t>배틀라이트</a:t>
            </a:r>
            <a:endParaRPr lang="ko-KR" altLang="en-US" sz="1100" dirty="0"/>
          </a:p>
        </p:txBody>
      </p:sp>
      <p:pic>
        <p:nvPicPr>
          <p:cNvPr id="13314" name="Picture 2" descr="게임인사이트 모바일 사이트, 너도나도 배틀로얄, 장르 한계는 없다">
            <a:extLst>
              <a:ext uri="{FF2B5EF4-FFF2-40B4-BE49-F238E27FC236}">
                <a16:creationId xmlns:a16="http://schemas.microsoft.com/office/drawing/2014/main" id="{78564FAF-A42A-49AC-901A-A2B6AB1EE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0" r="9379"/>
          <a:stretch/>
        </p:blipFill>
        <p:spPr bwMode="auto">
          <a:xfrm>
            <a:off x="4737785" y="2876169"/>
            <a:ext cx="350790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3ACDBFD-88C8-4265-8246-31EDC00073D9}"/>
              </a:ext>
            </a:extLst>
          </p:cNvPr>
          <p:cNvSpPr/>
          <p:nvPr/>
        </p:nvSpPr>
        <p:spPr>
          <a:xfrm>
            <a:off x="7195130" y="3830110"/>
            <a:ext cx="114300" cy="1143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849AECB-3027-463C-B3D7-BB514F11A953}"/>
              </a:ext>
            </a:extLst>
          </p:cNvPr>
          <p:cNvSpPr/>
          <p:nvPr/>
        </p:nvSpPr>
        <p:spPr>
          <a:xfrm>
            <a:off x="5347280" y="5366297"/>
            <a:ext cx="114300" cy="1143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C59FBE6-CD52-4ED2-BF12-C22B492799A1}"/>
              </a:ext>
            </a:extLst>
          </p:cNvPr>
          <p:cNvSpPr/>
          <p:nvPr/>
        </p:nvSpPr>
        <p:spPr>
          <a:xfrm>
            <a:off x="6407379" y="3463498"/>
            <a:ext cx="114300" cy="1143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049F3CF-9349-4A47-8E6E-9AB1B4D3590E}"/>
              </a:ext>
            </a:extLst>
          </p:cNvPr>
          <p:cNvSpPr/>
          <p:nvPr/>
        </p:nvSpPr>
        <p:spPr>
          <a:xfrm>
            <a:off x="7151260" y="4746422"/>
            <a:ext cx="114300" cy="1143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442324B-7B9A-4E79-8411-48B293352539}"/>
              </a:ext>
            </a:extLst>
          </p:cNvPr>
          <p:cNvSpPr/>
          <p:nvPr/>
        </p:nvSpPr>
        <p:spPr>
          <a:xfrm>
            <a:off x="6530048" y="4820710"/>
            <a:ext cx="114300" cy="1143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4ED678-F7D0-48D5-8C03-4C409F29591D}"/>
              </a:ext>
            </a:extLst>
          </p:cNvPr>
          <p:cNvSpPr txBox="1"/>
          <p:nvPr/>
        </p:nvSpPr>
        <p:spPr>
          <a:xfrm>
            <a:off x="915843" y="1115470"/>
            <a:ext cx="8008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맵은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모든 지형이 평평하게 구성되어 있다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밑에 있는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맵은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레퍼런스일뿐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비슷하게 참고는 하되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실제로 구현될 맵 이랑은 다르다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6B07A96-3BEE-4C13-85D0-5089E1F654B3}"/>
              </a:ext>
            </a:extLst>
          </p:cNvPr>
          <p:cNvCxnSpPr>
            <a:cxnSpLocks/>
            <a:stCxn id="18" idx="7"/>
            <a:endCxn id="6" idx="1"/>
          </p:cNvCxnSpPr>
          <p:nvPr/>
        </p:nvCxnSpPr>
        <p:spPr>
          <a:xfrm flipV="1">
            <a:off x="6504940" y="2317970"/>
            <a:ext cx="2222260" cy="1162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6B7DDBC-35A4-41A9-A7B6-99C1BDA1BC39}"/>
              </a:ext>
            </a:extLst>
          </p:cNvPr>
          <p:cNvCxnSpPr>
            <a:cxnSpLocks/>
            <a:stCxn id="16" idx="2"/>
            <a:endCxn id="8" idx="3"/>
          </p:cNvCxnSpPr>
          <p:nvPr/>
        </p:nvCxnSpPr>
        <p:spPr>
          <a:xfrm flipH="1" flipV="1">
            <a:off x="3841654" y="4729508"/>
            <a:ext cx="1505626" cy="6939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66ED041-95B4-4EFF-9A33-8064596A9F5F}"/>
              </a:ext>
            </a:extLst>
          </p:cNvPr>
          <p:cNvCxnSpPr>
            <a:cxnSpLocks/>
            <a:stCxn id="20" idx="6"/>
            <a:endCxn id="10" idx="1"/>
          </p:cNvCxnSpPr>
          <p:nvPr/>
        </p:nvCxnSpPr>
        <p:spPr>
          <a:xfrm>
            <a:off x="7265560" y="4803572"/>
            <a:ext cx="1225826" cy="1106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2250F9C-DD12-4204-B536-8ED150A99CB1}"/>
              </a:ext>
            </a:extLst>
          </p:cNvPr>
          <p:cNvCxnSpPr>
            <a:cxnSpLocks/>
            <a:stCxn id="22" idx="7"/>
            <a:endCxn id="12" idx="1"/>
          </p:cNvCxnSpPr>
          <p:nvPr/>
        </p:nvCxnSpPr>
        <p:spPr>
          <a:xfrm flipV="1">
            <a:off x="6627609" y="4188836"/>
            <a:ext cx="1766216" cy="648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3EA4D69-2033-4A6E-AB17-0CB682C6DE84}"/>
              </a:ext>
            </a:extLst>
          </p:cNvPr>
          <p:cNvCxnSpPr>
            <a:cxnSpLocks/>
            <a:stCxn id="15" idx="2"/>
            <a:endCxn id="2" idx="3"/>
          </p:cNvCxnSpPr>
          <p:nvPr/>
        </p:nvCxnSpPr>
        <p:spPr>
          <a:xfrm flipH="1" flipV="1">
            <a:off x="2696586" y="2687302"/>
            <a:ext cx="4498544" cy="1199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322" name="Picture 4" descr="불꽃 로고, 화염, 불 원소 png | PNGEgg">
            <a:extLst>
              <a:ext uri="{FF2B5EF4-FFF2-40B4-BE49-F238E27FC236}">
                <a16:creationId xmlns:a16="http://schemas.microsoft.com/office/drawing/2014/main" id="{6F92C55C-F966-41FC-8905-08EF460CB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73" t="12961" r="27340" b="24972"/>
          <a:stretch/>
        </p:blipFill>
        <p:spPr bwMode="auto">
          <a:xfrm>
            <a:off x="1937511" y="4929363"/>
            <a:ext cx="759075" cy="107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6" descr="상징 물 원소 화학 원소 불, 상징, 기타, 화학 원소 png | PNGEgg">
            <a:extLst>
              <a:ext uri="{FF2B5EF4-FFF2-40B4-BE49-F238E27FC236}">
                <a16:creationId xmlns:a16="http://schemas.microsoft.com/office/drawing/2014/main" id="{D8619DCB-DAEF-4613-8185-31E58EFED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207" b="41336" l="47667" r="56778">
                        <a14:foregroundMark x1="53333" y1="33403" x2="53333" y2="33403"/>
                        <a14:foregroundMark x1="56778" y1="27557" x2="56778" y2="27557"/>
                        <a14:foregroundMark x1="52889" y1="41336" x2="52889" y2="41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57" t="16578" r="42144" b="56530"/>
          <a:stretch/>
        </p:blipFill>
        <p:spPr bwMode="auto">
          <a:xfrm>
            <a:off x="9272041" y="5208375"/>
            <a:ext cx="731407" cy="92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5" name="Picture 6" descr="상징 물 원소 화학 원소 불, 상징, 기타, 화학 원소 png | PNGEgg">
            <a:extLst>
              <a:ext uri="{FF2B5EF4-FFF2-40B4-BE49-F238E27FC236}">
                <a16:creationId xmlns:a16="http://schemas.microsoft.com/office/drawing/2014/main" id="{0EEF7FEB-ABC6-40C6-A93A-DD1080341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811" b="43827" l="18278" r="28056">
                        <a14:foregroundMark x1="23667" y1="32568" x2="23667" y2="32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56" t="8934" r="70722" b="52296"/>
          <a:stretch/>
        </p:blipFill>
        <p:spPr bwMode="auto">
          <a:xfrm>
            <a:off x="1734933" y="2849463"/>
            <a:ext cx="673216" cy="113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7" name="그래픽 13326" descr="바람 부는">
            <a:extLst>
              <a:ext uri="{FF2B5EF4-FFF2-40B4-BE49-F238E27FC236}">
                <a16:creationId xmlns:a16="http://schemas.microsoft.com/office/drawing/2014/main" id="{F259E69A-C7CC-47C3-860A-D028260201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39447" y="2418036"/>
            <a:ext cx="993205" cy="993205"/>
          </a:xfrm>
          <a:prstGeom prst="rect">
            <a:avLst/>
          </a:prstGeom>
        </p:spPr>
      </p:pic>
      <p:sp>
        <p:nvSpPr>
          <p:cNvPr id="13332" name="자유형: 도형 13331">
            <a:extLst>
              <a:ext uri="{FF2B5EF4-FFF2-40B4-BE49-F238E27FC236}">
                <a16:creationId xmlns:a16="http://schemas.microsoft.com/office/drawing/2014/main" id="{008D4655-32E4-492E-A20E-0F2256D66029}"/>
              </a:ext>
            </a:extLst>
          </p:cNvPr>
          <p:cNvSpPr/>
          <p:nvPr/>
        </p:nvSpPr>
        <p:spPr>
          <a:xfrm>
            <a:off x="9674154" y="3783501"/>
            <a:ext cx="486427" cy="729641"/>
          </a:xfrm>
          <a:custGeom>
            <a:avLst/>
            <a:gdLst>
              <a:gd name="connsiteX0" fmla="*/ 152400 w 152400"/>
              <a:gd name="connsiteY0" fmla="*/ 76200 h 228600"/>
              <a:gd name="connsiteX1" fmla="*/ 71438 w 152400"/>
              <a:gd name="connsiteY1" fmla="*/ 76200 h 228600"/>
              <a:gd name="connsiteX2" fmla="*/ 101918 w 152400"/>
              <a:gd name="connsiteY2" fmla="*/ 0 h 228600"/>
              <a:gd name="connsiteX3" fmla="*/ 29528 w 152400"/>
              <a:gd name="connsiteY3" fmla="*/ 0 h 228600"/>
              <a:gd name="connsiteX4" fmla="*/ 0 w 152400"/>
              <a:gd name="connsiteY4" fmla="*/ 123825 h 228600"/>
              <a:gd name="connsiteX5" fmla="*/ 60960 w 152400"/>
              <a:gd name="connsiteY5" fmla="*/ 123825 h 228600"/>
              <a:gd name="connsiteX6" fmla="*/ 23813 w 152400"/>
              <a:gd name="connsiteY6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400" h="228600">
                <a:moveTo>
                  <a:pt x="152400" y="76200"/>
                </a:moveTo>
                <a:lnTo>
                  <a:pt x="71438" y="76200"/>
                </a:lnTo>
                <a:lnTo>
                  <a:pt x="101918" y="0"/>
                </a:lnTo>
                <a:lnTo>
                  <a:pt x="29528" y="0"/>
                </a:lnTo>
                <a:lnTo>
                  <a:pt x="0" y="123825"/>
                </a:lnTo>
                <a:lnTo>
                  <a:pt x="60960" y="123825"/>
                </a:lnTo>
                <a:lnTo>
                  <a:pt x="23813" y="228600"/>
                </a:lnTo>
                <a:close/>
              </a:path>
            </a:pathLst>
          </a:custGeom>
          <a:solidFill>
            <a:srgbClr val="FFFF00"/>
          </a:solidFill>
          <a:ln w="9525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016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1E5D7C-5C3E-4E9F-8B23-79266DCE9465}"/>
              </a:ext>
            </a:extLst>
          </p:cNvPr>
          <p:cNvSpPr txBox="1"/>
          <p:nvPr/>
        </p:nvSpPr>
        <p:spPr>
          <a:xfrm>
            <a:off x="698358" y="32030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 속성 지형</a:t>
            </a:r>
          </a:p>
        </p:txBody>
      </p:sp>
      <p:pic>
        <p:nvPicPr>
          <p:cNvPr id="5" name="Picture 2" descr="CDIA] 맵배치 정리 (1): 해변_1 - 맵배치 평가 - 아방스">
            <a:extLst>
              <a:ext uri="{FF2B5EF4-FFF2-40B4-BE49-F238E27FC236}">
                <a16:creationId xmlns:a16="http://schemas.microsoft.com/office/drawing/2014/main" id="{7B8B7208-1F8D-4949-AD05-2953E5C2F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r="49999"/>
          <a:stretch/>
        </p:blipFill>
        <p:spPr bwMode="auto">
          <a:xfrm>
            <a:off x="881953" y="1416501"/>
            <a:ext cx="3642422" cy="40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7D79211-B44D-4DA6-85B1-224695682C59}"/>
              </a:ext>
            </a:extLst>
          </p:cNvPr>
          <p:cNvSpPr txBox="1"/>
          <p:nvPr/>
        </p:nvSpPr>
        <p:spPr>
          <a:xfrm>
            <a:off x="5615787" y="1553376"/>
            <a:ext cx="42806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바다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섬이라 주변이 바다로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이루어져 있음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맵 밖으로 나가는 것을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방지하기 위함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물 위로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지나갈 수 없음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C7BE38-EFBE-4811-AE85-84D0854B2138}"/>
              </a:ext>
            </a:extLst>
          </p:cNvPr>
          <p:cNvSpPr txBox="1"/>
          <p:nvPr/>
        </p:nvSpPr>
        <p:spPr>
          <a:xfrm>
            <a:off x="5615787" y="3482956"/>
            <a:ext cx="4280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해변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물 속성을 가지고 있는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몬스터가 </a:t>
            </a:r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스폰됨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플레이어가 걸어 다닐 수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있다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BEDF9E-EBE6-415D-A40A-E97644B0D7E6}"/>
              </a:ext>
            </a:extLst>
          </p:cNvPr>
          <p:cNvSpPr txBox="1"/>
          <p:nvPr/>
        </p:nvSpPr>
        <p:spPr>
          <a:xfrm>
            <a:off x="1972746" y="651165"/>
            <a:ext cx="4283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바다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0E11FB9-9A23-4D1D-AB2C-DF9C53C6B948}"/>
              </a:ext>
            </a:extLst>
          </p:cNvPr>
          <p:cNvSpPr/>
          <p:nvPr/>
        </p:nvSpPr>
        <p:spPr>
          <a:xfrm>
            <a:off x="1038226" y="3307702"/>
            <a:ext cx="272262" cy="27226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236931F-B888-411C-AECB-3C1FDD61AA3F}"/>
              </a:ext>
            </a:extLst>
          </p:cNvPr>
          <p:cNvSpPr/>
          <p:nvPr/>
        </p:nvSpPr>
        <p:spPr>
          <a:xfrm>
            <a:off x="4057651" y="3346825"/>
            <a:ext cx="272262" cy="27226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B1ECC92-DE7D-414C-B3B3-6C7DC11764FF}"/>
              </a:ext>
            </a:extLst>
          </p:cNvPr>
          <p:cNvSpPr/>
          <p:nvPr/>
        </p:nvSpPr>
        <p:spPr>
          <a:xfrm>
            <a:off x="5343526" y="1621777"/>
            <a:ext cx="272262" cy="27226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8053193-EF0D-4B7D-A203-9A4CF951D423}"/>
              </a:ext>
            </a:extLst>
          </p:cNvPr>
          <p:cNvSpPr/>
          <p:nvPr/>
        </p:nvSpPr>
        <p:spPr>
          <a:xfrm>
            <a:off x="5343525" y="3482956"/>
            <a:ext cx="272262" cy="27226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0" name="Picture 6" descr="상징 물 원소 화학 원소 불, 상징, 기타, 화학 원소 png | PNGEgg">
            <a:extLst>
              <a:ext uri="{FF2B5EF4-FFF2-40B4-BE49-F238E27FC236}">
                <a16:creationId xmlns:a16="http://schemas.microsoft.com/office/drawing/2014/main" id="{DB426F4B-2D04-4910-B1FD-8200B2FAC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11" b="43827" l="18278" r="28056">
                        <a14:foregroundMark x1="23667" y1="32568" x2="23667" y2="32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56" t="8934" r="70722" b="52296"/>
          <a:stretch/>
        </p:blipFill>
        <p:spPr bwMode="auto">
          <a:xfrm>
            <a:off x="442417" y="263408"/>
            <a:ext cx="340856" cy="57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822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DIA] 맵배치 정리 (1): 해변_1 - 맵배치 평가 - 아방스">
            <a:extLst>
              <a:ext uri="{FF2B5EF4-FFF2-40B4-BE49-F238E27FC236}">
                <a16:creationId xmlns:a16="http://schemas.microsoft.com/office/drawing/2014/main" id="{7B8B7208-1F8D-4949-AD05-2953E5C2F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r="49999"/>
          <a:stretch/>
        </p:blipFill>
        <p:spPr bwMode="auto">
          <a:xfrm>
            <a:off x="4120631" y="1401667"/>
            <a:ext cx="3642422" cy="40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1화. 바다는 어떻게 생겨났을까? : 네이버 포스트">
            <a:extLst>
              <a:ext uri="{FF2B5EF4-FFF2-40B4-BE49-F238E27FC236}">
                <a16:creationId xmlns:a16="http://schemas.microsoft.com/office/drawing/2014/main" id="{400320EA-35FA-4D96-913E-526F06EE3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948186" y="1886510"/>
            <a:ext cx="2943225" cy="9810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1E992B4-6C53-4D18-836A-9EFCCDA26508}"/>
              </a:ext>
            </a:extLst>
          </p:cNvPr>
          <p:cNvCxnSpPr>
            <a:cxnSpLocks/>
            <a:stCxn id="35" idx="1"/>
            <a:endCxn id="2050" idx="3"/>
          </p:cNvCxnSpPr>
          <p:nvPr/>
        </p:nvCxnSpPr>
        <p:spPr>
          <a:xfrm flipH="1" flipV="1">
            <a:off x="3891411" y="2377048"/>
            <a:ext cx="365700" cy="92233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BC7357C5-EF6F-4ACB-8962-D9F3229B1381}"/>
              </a:ext>
            </a:extLst>
          </p:cNvPr>
          <p:cNvSpPr/>
          <p:nvPr/>
        </p:nvSpPr>
        <p:spPr>
          <a:xfrm>
            <a:off x="14611161" y="1043958"/>
            <a:ext cx="84005" cy="84005"/>
          </a:xfrm>
          <a:prstGeom prst="ellipse">
            <a:avLst/>
          </a:prstGeom>
          <a:solidFill>
            <a:schemeClr val="tx1"/>
          </a:solidFill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모래 사장 로열티 무료 사진, 그림, 이미지 그리고 스톡포토그래피. Image 31658167.">
            <a:extLst>
              <a:ext uri="{FF2B5EF4-FFF2-40B4-BE49-F238E27FC236}">
                <a16:creationId xmlns:a16="http://schemas.microsoft.com/office/drawing/2014/main" id="{4D2B260C-38C5-4D0C-9B89-6C367434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583" y="4426284"/>
            <a:ext cx="1723996" cy="11484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CD5C1B5-E6BD-40B3-BACD-8CF2348EB6F2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7501405" y="3931891"/>
            <a:ext cx="819178" cy="10686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CB9BFF1-9623-4EE3-A5B7-03720F7A244E}"/>
              </a:ext>
            </a:extLst>
          </p:cNvPr>
          <p:cNvCxnSpPr>
            <a:cxnSpLocks/>
            <a:endCxn id="2054" idx="1"/>
          </p:cNvCxnSpPr>
          <p:nvPr/>
        </p:nvCxnSpPr>
        <p:spPr>
          <a:xfrm flipV="1">
            <a:off x="7553102" y="1746504"/>
            <a:ext cx="632577" cy="5445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4" name="Picture 6" descr="사진) 해변의 나무">
            <a:extLst>
              <a:ext uri="{FF2B5EF4-FFF2-40B4-BE49-F238E27FC236}">
                <a16:creationId xmlns:a16="http://schemas.microsoft.com/office/drawing/2014/main" id="{FB7FF596-C163-4A78-B755-927339B0B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5" t="20164" b="6516"/>
          <a:stretch/>
        </p:blipFill>
        <p:spPr bwMode="auto">
          <a:xfrm>
            <a:off x="8185679" y="1066076"/>
            <a:ext cx="1723996" cy="13608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5CDDDB1C-8343-450E-96B6-782E6584CF4F}"/>
              </a:ext>
            </a:extLst>
          </p:cNvPr>
          <p:cNvSpPr/>
          <p:nvPr/>
        </p:nvSpPr>
        <p:spPr>
          <a:xfrm>
            <a:off x="4225028" y="3267300"/>
            <a:ext cx="219075" cy="2190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434C35B-E149-4CFE-A6D5-83DCD61A5F2B}"/>
              </a:ext>
            </a:extLst>
          </p:cNvPr>
          <p:cNvSpPr/>
          <p:nvPr/>
        </p:nvSpPr>
        <p:spPr>
          <a:xfrm>
            <a:off x="7382342" y="2219104"/>
            <a:ext cx="219075" cy="2190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C26980C-F25F-46F4-959F-C27629072579}"/>
              </a:ext>
            </a:extLst>
          </p:cNvPr>
          <p:cNvSpPr/>
          <p:nvPr/>
        </p:nvSpPr>
        <p:spPr>
          <a:xfrm>
            <a:off x="7282330" y="3712816"/>
            <a:ext cx="219075" cy="2190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F478C7-A2F4-445F-AFE5-AFDC901195E9}"/>
              </a:ext>
            </a:extLst>
          </p:cNvPr>
          <p:cNvSpPr txBox="1"/>
          <p:nvPr/>
        </p:nvSpPr>
        <p:spPr>
          <a:xfrm>
            <a:off x="698358" y="32030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 속성 지형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8990F8-D6AA-4106-B99F-3568D8AD8D57}"/>
              </a:ext>
            </a:extLst>
          </p:cNvPr>
          <p:cNvSpPr txBox="1"/>
          <p:nvPr/>
        </p:nvSpPr>
        <p:spPr>
          <a:xfrm>
            <a:off x="1972746" y="651165"/>
            <a:ext cx="1002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바다</a:t>
            </a:r>
            <a:r>
              <a:rPr lang="en-US" altLang="ko-KR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레퍼런스</a:t>
            </a:r>
            <a:r>
              <a:rPr lang="en-US" altLang="ko-KR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0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48" name="Picture 6" descr="상징 물 원소 화학 원소 불, 상징, 기타, 화학 원소 png | PNGEgg">
            <a:extLst>
              <a:ext uri="{FF2B5EF4-FFF2-40B4-BE49-F238E27FC236}">
                <a16:creationId xmlns:a16="http://schemas.microsoft.com/office/drawing/2014/main" id="{EF20F933-CDC4-4459-8C57-AE854E36C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811" b="43827" l="18278" r="28056">
                        <a14:foregroundMark x1="23667" y1="32568" x2="23667" y2="32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56" t="8934" r="70722" b="52296"/>
          <a:stretch/>
        </p:blipFill>
        <p:spPr bwMode="auto">
          <a:xfrm>
            <a:off x="442417" y="263408"/>
            <a:ext cx="340856" cy="57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067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7D79211-B44D-4DA6-85B1-224695682C59}"/>
              </a:ext>
            </a:extLst>
          </p:cNvPr>
          <p:cNvSpPr txBox="1"/>
          <p:nvPr/>
        </p:nvSpPr>
        <p:spPr>
          <a:xfrm>
            <a:off x="4703646" y="2107159"/>
            <a:ext cx="49697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바다와 이어져서 만들어진 물 지형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물 속성을 가지고 있는 몬스터가 </a:t>
            </a:r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스폰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됨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수심이 얕아 바다와 달리 물 위를 걸어 다닐 </a:t>
            </a:r>
            <a:r>
              <a: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수 있음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44AF4D-CA38-40E2-8589-9404F5098216}"/>
              </a:ext>
            </a:extLst>
          </p:cNvPr>
          <p:cNvSpPr txBox="1"/>
          <p:nvPr/>
        </p:nvSpPr>
        <p:spPr>
          <a:xfrm>
            <a:off x="698358" y="32030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 속성 지형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BB125-5E1D-4BBB-8F05-A5BFD85C6F52}"/>
              </a:ext>
            </a:extLst>
          </p:cNvPr>
          <p:cNvSpPr txBox="1"/>
          <p:nvPr/>
        </p:nvSpPr>
        <p:spPr>
          <a:xfrm>
            <a:off x="2104471" y="655012"/>
            <a:ext cx="306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FB81F8-7C0C-4EB8-8AAF-E3D5E9B69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63"/>
          <a:stretch/>
        </p:blipFill>
        <p:spPr>
          <a:xfrm>
            <a:off x="698358" y="1526985"/>
            <a:ext cx="3352800" cy="338625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133D7F8-9999-421C-8E80-571ACE2098B8}"/>
              </a:ext>
            </a:extLst>
          </p:cNvPr>
          <p:cNvSpPr/>
          <p:nvPr/>
        </p:nvSpPr>
        <p:spPr>
          <a:xfrm>
            <a:off x="885826" y="2131886"/>
            <a:ext cx="272262" cy="27226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A06F31B-5F09-4432-868A-ED2DA6EF8B66}"/>
              </a:ext>
            </a:extLst>
          </p:cNvPr>
          <p:cNvSpPr/>
          <p:nvPr/>
        </p:nvSpPr>
        <p:spPr>
          <a:xfrm>
            <a:off x="4431384" y="2107159"/>
            <a:ext cx="272262" cy="27226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" name="Picture 6" descr="상징 물 원소 화학 원소 불, 상징, 기타, 화학 원소 png | PNGEgg">
            <a:extLst>
              <a:ext uri="{FF2B5EF4-FFF2-40B4-BE49-F238E27FC236}">
                <a16:creationId xmlns:a16="http://schemas.microsoft.com/office/drawing/2014/main" id="{F2B40DB5-52EE-4662-9B33-8E2A5C4A5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11" b="43827" l="18278" r="28056">
                        <a14:foregroundMark x1="23667" y1="32568" x2="23667" y2="32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56" t="8934" r="70722" b="52296"/>
          <a:stretch/>
        </p:blipFill>
        <p:spPr bwMode="auto">
          <a:xfrm>
            <a:off x="442417" y="263408"/>
            <a:ext cx="340856" cy="57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525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위험천만! 전 세계에서 가장 큰 신비한 싱크홀">
            <a:extLst>
              <a:ext uri="{FF2B5EF4-FFF2-40B4-BE49-F238E27FC236}">
                <a16:creationId xmlns:a16="http://schemas.microsoft.com/office/drawing/2014/main" id="{D0639B20-F12E-49B2-BF30-6A4513EB9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1" y="2465617"/>
            <a:ext cx="2904666" cy="19267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36C9A6-E32A-45D4-A1DE-285E51A5C7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63"/>
          <a:stretch/>
        </p:blipFill>
        <p:spPr>
          <a:xfrm>
            <a:off x="4667250" y="2117674"/>
            <a:ext cx="3352800" cy="338625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A68B10B-1AE2-4C56-95E0-8B0D3F5232A8}"/>
              </a:ext>
            </a:extLst>
          </p:cNvPr>
          <p:cNvCxnSpPr>
            <a:cxnSpLocks/>
          </p:cNvCxnSpPr>
          <p:nvPr/>
        </p:nvCxnSpPr>
        <p:spPr>
          <a:xfrm flipH="1" flipV="1">
            <a:off x="2971800" y="3428999"/>
            <a:ext cx="2038799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EE4FFBD-80D8-47FF-8583-AA39A6EE1235}"/>
              </a:ext>
            </a:extLst>
          </p:cNvPr>
          <p:cNvCxnSpPr>
            <a:cxnSpLocks/>
          </p:cNvCxnSpPr>
          <p:nvPr/>
        </p:nvCxnSpPr>
        <p:spPr>
          <a:xfrm flipV="1">
            <a:off x="7915724" y="4845822"/>
            <a:ext cx="1009650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44AF4D-CA38-40E2-8589-9404F5098216}"/>
              </a:ext>
            </a:extLst>
          </p:cNvPr>
          <p:cNvSpPr txBox="1"/>
          <p:nvPr/>
        </p:nvSpPr>
        <p:spPr>
          <a:xfrm>
            <a:off x="698358" y="32030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 속성 지형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BB125-5E1D-4BBB-8F05-A5BFD85C6F52}"/>
              </a:ext>
            </a:extLst>
          </p:cNvPr>
          <p:cNvSpPr txBox="1"/>
          <p:nvPr/>
        </p:nvSpPr>
        <p:spPr>
          <a:xfrm>
            <a:off x="2104471" y="655012"/>
            <a:ext cx="880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</a:t>
            </a:r>
            <a:r>
              <a:rPr lang="en-US" altLang="ko-KR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레퍼런스</a:t>
            </a:r>
            <a:r>
              <a:rPr lang="en-US" altLang="ko-KR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0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5B6AE12-ABFD-4204-BFD7-0F35265868DB}"/>
              </a:ext>
            </a:extLst>
          </p:cNvPr>
          <p:cNvSpPr/>
          <p:nvPr/>
        </p:nvSpPr>
        <p:spPr>
          <a:xfrm>
            <a:off x="5010599" y="3319461"/>
            <a:ext cx="219075" cy="2190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840BF52-23A9-48D2-A19E-24986E8A00A7}"/>
              </a:ext>
            </a:extLst>
          </p:cNvPr>
          <p:cNvSpPr/>
          <p:nvPr/>
        </p:nvSpPr>
        <p:spPr>
          <a:xfrm>
            <a:off x="7696649" y="4736285"/>
            <a:ext cx="219075" cy="2190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4" descr="모래 사장 로열티 무료 사진, 그림, 이미지 그리고 스톡포토그래피. Image 31658167.">
            <a:extLst>
              <a:ext uri="{FF2B5EF4-FFF2-40B4-BE49-F238E27FC236}">
                <a16:creationId xmlns:a16="http://schemas.microsoft.com/office/drawing/2014/main" id="{1542B959-A28D-44E9-B15C-824E7DB62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099" y="4789855"/>
            <a:ext cx="1723996" cy="11484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사진) 해변의 나무">
            <a:extLst>
              <a:ext uri="{FF2B5EF4-FFF2-40B4-BE49-F238E27FC236}">
                <a16:creationId xmlns:a16="http://schemas.microsoft.com/office/drawing/2014/main" id="{6CE557A6-AC72-491E-A722-E699B4499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5" t="20164" b="6516"/>
          <a:stretch/>
        </p:blipFill>
        <p:spPr bwMode="auto">
          <a:xfrm>
            <a:off x="9011099" y="3428999"/>
            <a:ext cx="1723996" cy="13608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상징 물 원소 화학 원소 불, 상징, 기타, 화학 원소 png | PNGEgg">
            <a:extLst>
              <a:ext uri="{FF2B5EF4-FFF2-40B4-BE49-F238E27FC236}">
                <a16:creationId xmlns:a16="http://schemas.microsoft.com/office/drawing/2014/main" id="{D11B4AC4-3867-42E0-AFE4-21D700556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811" b="43827" l="18278" r="28056">
                        <a14:foregroundMark x1="23667" y1="32568" x2="23667" y2="32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56" t="8934" r="70722" b="52296"/>
          <a:stretch/>
        </p:blipFill>
        <p:spPr bwMode="auto">
          <a:xfrm>
            <a:off x="442417" y="263408"/>
            <a:ext cx="340856" cy="57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50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CF659C21-35D7-4A6F-A301-1FCC15AB5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04"/>
          <a:stretch/>
        </p:blipFill>
        <p:spPr bwMode="auto">
          <a:xfrm>
            <a:off x="698358" y="1209390"/>
            <a:ext cx="4386882" cy="345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6CD2D6-BAF5-411A-9262-9FD7DA21694D}"/>
              </a:ext>
            </a:extLst>
          </p:cNvPr>
          <p:cNvSpPr txBox="1"/>
          <p:nvPr/>
        </p:nvSpPr>
        <p:spPr>
          <a:xfrm>
            <a:off x="5985151" y="1951672"/>
            <a:ext cx="41780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평야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바람이 많이 부는 평평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한 지대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바람 속성을 가지고 있는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몬스터가 </a:t>
            </a:r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스폰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됨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나무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바위와 같은 오브젝트가 배치 되어 있음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D093B9-C151-44D3-ADB8-00CC651B1FC3}"/>
              </a:ext>
            </a:extLst>
          </p:cNvPr>
          <p:cNvSpPr txBox="1"/>
          <p:nvPr/>
        </p:nvSpPr>
        <p:spPr>
          <a:xfrm>
            <a:off x="698359" y="4856273"/>
            <a:ext cx="4386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현제 기존 제작되어 있는 평야 타일과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오브젝트의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리소스가 있기 때문에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그것을 사용한다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75E8011-9974-4D60-A581-4C5C0C617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592" r="59330">
                        <a14:foregroundMark x1="32218" y1="44207" x2="32218" y2="44207"/>
                        <a14:foregroundMark x1="31866" y1="39533" x2="32336" y2="47256"/>
                        <a14:foregroundMark x1="41843" y1="40549" x2="41843" y2="40549"/>
                        <a14:foregroundMark x1="32512" y1="50000" x2="31866" y2="46240"/>
                        <a14:foregroundMark x1="32042" y1="37195" x2="32042" y2="37195"/>
                        <a14:foregroundMark x1="47829" y1="49695" x2="47829" y2="44207"/>
                        <a14:foregroundMark x1="49120" y1="50000" x2="48768" y2="47256"/>
                        <a14:foregroundMark x1="49707" y1="50305" x2="49707" y2="50305"/>
                        <a14:foregroundMark x1="55106" y1="46646" x2="54636" y2="42581"/>
                        <a14:foregroundMark x1="54812" y1="41565" x2="54812" y2="41565"/>
                        <a14:foregroundMark x1="54812" y1="41260" x2="54812" y2="41260"/>
                        <a14:foregroundMark x1="54812" y1="40549" x2="54812" y2="40549"/>
                        <a14:backgroundMark x1="21479" y1="46646" x2="5223" y2="90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229" t="39932" r="48295" b="44638"/>
          <a:stretch/>
        </p:blipFill>
        <p:spPr bwMode="auto">
          <a:xfrm>
            <a:off x="3796674" y="3591897"/>
            <a:ext cx="390525" cy="43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C9EF6F5-CBE8-4126-8DE0-A0FF40849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592" r="59330">
                        <a14:foregroundMark x1="32218" y1="44207" x2="32218" y2="44207"/>
                        <a14:foregroundMark x1="31866" y1="39533" x2="32336" y2="47256"/>
                        <a14:foregroundMark x1="41843" y1="40549" x2="41843" y2="40549"/>
                        <a14:foregroundMark x1="32512" y1="50000" x2="31866" y2="46240"/>
                        <a14:foregroundMark x1="32042" y1="37195" x2="32042" y2="37195"/>
                        <a14:foregroundMark x1="47829" y1="49695" x2="47829" y2="44207"/>
                        <a14:foregroundMark x1="49120" y1="50000" x2="48768" y2="47256"/>
                        <a14:foregroundMark x1="49707" y1="50305" x2="49707" y2="50305"/>
                        <a14:foregroundMark x1="55106" y1="46646" x2="54636" y2="42581"/>
                        <a14:foregroundMark x1="54812" y1="41565" x2="54812" y2="41565"/>
                        <a14:foregroundMark x1="54812" y1="41260" x2="54812" y2="41260"/>
                        <a14:foregroundMark x1="54812" y1="40549" x2="54812" y2="40549"/>
                        <a14:backgroundMark x1="21479" y1="46646" x2="5223" y2="90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09" t="29788" r="60544" b="41485"/>
          <a:stretch/>
        </p:blipFill>
        <p:spPr bwMode="auto">
          <a:xfrm>
            <a:off x="1464648" y="2326226"/>
            <a:ext cx="690337" cy="80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6BAA141-AEEB-4627-9174-E8296CE61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592" r="59330">
                        <a14:foregroundMark x1="32218" y1="44207" x2="32218" y2="44207"/>
                        <a14:foregroundMark x1="31866" y1="39533" x2="32336" y2="47256"/>
                        <a14:foregroundMark x1="41843" y1="40549" x2="41843" y2="40549"/>
                        <a14:foregroundMark x1="32512" y1="50000" x2="31866" y2="46240"/>
                        <a14:foregroundMark x1="32042" y1="37195" x2="32042" y2="37195"/>
                        <a14:foregroundMark x1="47829" y1="49695" x2="47829" y2="44207"/>
                        <a14:foregroundMark x1="49120" y1="50000" x2="48768" y2="47256"/>
                        <a14:foregroundMark x1="49707" y1="50305" x2="49707" y2="50305"/>
                        <a14:foregroundMark x1="55106" y1="46646" x2="54636" y2="42581"/>
                        <a14:foregroundMark x1="54812" y1="41565" x2="54812" y2="41565"/>
                        <a14:foregroundMark x1="54812" y1="41260" x2="54812" y2="41260"/>
                        <a14:foregroundMark x1="54812" y1="40549" x2="54812" y2="40549"/>
                        <a14:backgroundMark x1="21479" y1="46646" x2="5223" y2="90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428" t="37324" r="42202" b="46891"/>
          <a:stretch/>
        </p:blipFill>
        <p:spPr bwMode="auto">
          <a:xfrm>
            <a:off x="3634749" y="1650204"/>
            <a:ext cx="323850" cy="44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30243B9-05BD-4839-BB1B-922FFFB32D3E}"/>
              </a:ext>
            </a:extLst>
          </p:cNvPr>
          <p:cNvSpPr/>
          <p:nvPr/>
        </p:nvSpPr>
        <p:spPr>
          <a:xfrm>
            <a:off x="896146" y="1340195"/>
            <a:ext cx="272262" cy="27226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E2C66F-C882-477B-8B25-DA259984298A}"/>
              </a:ext>
            </a:extLst>
          </p:cNvPr>
          <p:cNvSpPr txBox="1"/>
          <p:nvPr/>
        </p:nvSpPr>
        <p:spPr>
          <a:xfrm>
            <a:off x="698358" y="320305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바람 속성 지형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F23C12-2A12-4599-8F76-B386CBD81BB2}"/>
              </a:ext>
            </a:extLst>
          </p:cNvPr>
          <p:cNvSpPr txBox="1"/>
          <p:nvPr/>
        </p:nvSpPr>
        <p:spPr>
          <a:xfrm>
            <a:off x="2291743" y="655012"/>
            <a:ext cx="4283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평야</a:t>
            </a:r>
            <a:endParaRPr lang="ko-KR" altLang="en-US" sz="10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5FDD745-E979-4003-B6E0-20EF26180AE4}"/>
              </a:ext>
            </a:extLst>
          </p:cNvPr>
          <p:cNvSpPr/>
          <p:nvPr/>
        </p:nvSpPr>
        <p:spPr>
          <a:xfrm>
            <a:off x="5712889" y="2027016"/>
            <a:ext cx="272262" cy="27226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4" name="그래픽 43" descr="바람 부는">
            <a:extLst>
              <a:ext uri="{FF2B5EF4-FFF2-40B4-BE49-F238E27FC236}">
                <a16:creationId xmlns:a16="http://schemas.microsoft.com/office/drawing/2014/main" id="{82C7206C-9529-460B-B4B7-573C059E0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6693" y="303183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5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7BDBBC4-CAD4-4BCE-9999-C36B9BC2D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78"/>
          <a:stretch/>
        </p:blipFill>
        <p:spPr bwMode="auto">
          <a:xfrm>
            <a:off x="698358" y="1362271"/>
            <a:ext cx="3975708" cy="28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6CD2D6-BAF5-411A-9262-9FD7DA21694D}"/>
              </a:ext>
            </a:extLst>
          </p:cNvPr>
          <p:cNvSpPr txBox="1"/>
          <p:nvPr/>
        </p:nvSpPr>
        <p:spPr>
          <a:xfrm>
            <a:off x="5515736" y="2105221"/>
            <a:ext cx="445506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숲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평야가 많은 나무로 뒤덮여 있다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바람 속성을 가지고 있는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몬스터가 </a:t>
            </a:r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스폰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됨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나무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바위와 같은 오브젝트가 배치 되어 있음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9967EF-9F79-404C-8378-A48D943660B5}"/>
              </a:ext>
            </a:extLst>
          </p:cNvPr>
          <p:cNvSpPr txBox="1"/>
          <p:nvPr/>
        </p:nvSpPr>
        <p:spPr>
          <a:xfrm>
            <a:off x="698359" y="4300111"/>
            <a:ext cx="397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현제 기존 제작되어 있는 평야 타일과 오브젝트의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리소스가 있기 때문에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그것을 사용한다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2718F62-0AC3-46F4-8EAC-295D57DF2F0F}"/>
              </a:ext>
            </a:extLst>
          </p:cNvPr>
          <p:cNvSpPr/>
          <p:nvPr/>
        </p:nvSpPr>
        <p:spPr>
          <a:xfrm>
            <a:off x="800896" y="1519501"/>
            <a:ext cx="272262" cy="27226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9B538E-F04F-4C04-8696-2D92E21C053E}"/>
              </a:ext>
            </a:extLst>
          </p:cNvPr>
          <p:cNvSpPr txBox="1"/>
          <p:nvPr/>
        </p:nvSpPr>
        <p:spPr>
          <a:xfrm>
            <a:off x="698358" y="320305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바람 속성 지형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2176D5-4207-4BC0-A28F-480B6C06BF19}"/>
              </a:ext>
            </a:extLst>
          </p:cNvPr>
          <p:cNvSpPr txBox="1"/>
          <p:nvPr/>
        </p:nvSpPr>
        <p:spPr>
          <a:xfrm>
            <a:off x="2379718" y="655012"/>
            <a:ext cx="306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숲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C789C09-A109-48AA-9D9E-9111E359BD9C}"/>
              </a:ext>
            </a:extLst>
          </p:cNvPr>
          <p:cNvSpPr/>
          <p:nvPr/>
        </p:nvSpPr>
        <p:spPr>
          <a:xfrm>
            <a:off x="5243474" y="2136631"/>
            <a:ext cx="272262" cy="27226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1" name="그래픽 30" descr="바람 부는">
            <a:extLst>
              <a:ext uri="{FF2B5EF4-FFF2-40B4-BE49-F238E27FC236}">
                <a16:creationId xmlns:a16="http://schemas.microsoft.com/office/drawing/2014/main" id="{0E163F5D-B17F-4663-9A2E-43A9E11E7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693" y="303183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97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게임인사이트 모바일 사이트, '배틀로얄의 현장' 헌터스아레나의 맵은 어떻게 활용하면 좋을까?">
            <a:extLst>
              <a:ext uri="{FF2B5EF4-FFF2-40B4-BE49-F238E27FC236}">
                <a16:creationId xmlns:a16="http://schemas.microsoft.com/office/drawing/2014/main" id="{4EB9067F-C19C-4D68-A02F-1F4DACD54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19" r="20408"/>
          <a:stretch/>
        </p:blipFill>
        <p:spPr bwMode="auto">
          <a:xfrm>
            <a:off x="834548" y="1457060"/>
            <a:ext cx="4236614" cy="271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6CD2D6-BAF5-411A-9262-9FD7DA21694D}"/>
              </a:ext>
            </a:extLst>
          </p:cNvPr>
          <p:cNvSpPr txBox="1"/>
          <p:nvPr/>
        </p:nvSpPr>
        <p:spPr>
          <a:xfrm>
            <a:off x="5770205" y="1961885"/>
            <a:ext cx="52443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바위지대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용암이 오랜 시간동안 굳어 평평한 땅이 됨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불 속성을 가지고 있는 몬스터가 </a:t>
            </a:r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스폰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됨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평야와 비슷한 기능의 지형이지만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다른 느낌을 준다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바위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현무암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의외에 다른 오브젝트는 배치 되지 않음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98F8E5B-BDF6-4C0D-B1C7-6D3C29E529D2}"/>
              </a:ext>
            </a:extLst>
          </p:cNvPr>
          <p:cNvSpPr/>
          <p:nvPr/>
        </p:nvSpPr>
        <p:spPr>
          <a:xfrm>
            <a:off x="907443" y="1504685"/>
            <a:ext cx="272262" cy="27226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080510-1D9D-407E-8F10-B1D92E5AAC21}"/>
              </a:ext>
            </a:extLst>
          </p:cNvPr>
          <p:cNvSpPr txBox="1"/>
          <p:nvPr/>
        </p:nvSpPr>
        <p:spPr>
          <a:xfrm>
            <a:off x="698358" y="32030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 속성 지형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42DEDA-3E33-4F55-8197-7D1558EA769B}"/>
              </a:ext>
            </a:extLst>
          </p:cNvPr>
          <p:cNvSpPr txBox="1"/>
          <p:nvPr/>
        </p:nvSpPr>
        <p:spPr>
          <a:xfrm>
            <a:off x="1315514" y="655012"/>
            <a:ext cx="11240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바우</a:t>
            </a:r>
            <a:r>
              <a:rPr lang="en-US" altLang="ko-KR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현무암</a:t>
            </a:r>
            <a:r>
              <a:rPr lang="en-US" altLang="ko-KR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지형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71423A4-426C-4AD8-9EC6-158F666CB99F}"/>
              </a:ext>
            </a:extLst>
          </p:cNvPr>
          <p:cNvSpPr/>
          <p:nvPr/>
        </p:nvSpPr>
        <p:spPr>
          <a:xfrm>
            <a:off x="5480838" y="1961885"/>
            <a:ext cx="272262" cy="27226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5" name="Picture 4" descr="불꽃 로고, 화염, 불 원소 png | PNGEgg">
            <a:extLst>
              <a:ext uri="{FF2B5EF4-FFF2-40B4-BE49-F238E27FC236}">
                <a16:creationId xmlns:a16="http://schemas.microsoft.com/office/drawing/2014/main" id="{ADA7D5F3-C6D6-4C67-89E5-E1EF3F6B8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73" t="12961" r="27340" b="24972"/>
          <a:stretch/>
        </p:blipFill>
        <p:spPr bwMode="auto">
          <a:xfrm>
            <a:off x="371917" y="320305"/>
            <a:ext cx="326441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937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474</Words>
  <Application>Microsoft Office PowerPoint</Application>
  <PresentationFormat>와이드스크린</PresentationFormat>
  <Paragraphs>126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나눔스퀘어라운드 ExtraBold</vt:lpstr>
      <vt:lpstr>나눔스퀘어라운드 Light</vt:lpstr>
      <vt:lpstr>나눔스퀘어라운드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안지성</dc:creator>
  <cp:lastModifiedBy>안지성</cp:lastModifiedBy>
  <cp:revision>27</cp:revision>
  <dcterms:created xsi:type="dcterms:W3CDTF">2020-10-30T16:02:56Z</dcterms:created>
  <dcterms:modified xsi:type="dcterms:W3CDTF">2020-10-31T08:32:32Z</dcterms:modified>
</cp:coreProperties>
</file>